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6" r:id="rId3"/>
    <p:sldId id="269" r:id="rId4"/>
    <p:sldId id="257" r:id="rId5"/>
    <p:sldId id="258" r:id="rId6"/>
    <p:sldId id="261" r:id="rId7"/>
    <p:sldId id="259" r:id="rId8"/>
    <p:sldId id="260" r:id="rId9"/>
    <p:sldId id="265" r:id="rId10"/>
    <p:sldId id="262" r:id="rId11"/>
    <p:sldId id="263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1C5ECE4-9DC0-4DF0-81DB-320BD8956C12}">
          <p14:sldIdLst>
            <p14:sldId id="256"/>
            <p14:sldId id="266"/>
            <p14:sldId id="269"/>
            <p14:sldId id="257"/>
            <p14:sldId id="258"/>
            <p14:sldId id="261"/>
            <p14:sldId id="259"/>
            <p14:sldId id="260"/>
            <p14:sldId id="265"/>
            <p14:sldId id="262"/>
            <p14:sldId id="263"/>
            <p14:sldId id="264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DDB21-7938-4CAC-B52F-2D7AB3CC32CF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2DEEF-EA24-4F6C-B025-87B7BE2975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5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2DEEF-EA24-4F6C-B025-87B7BE2975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3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2DEEF-EA24-4F6C-B025-87B7BE2975A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1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58006C2-D51F-4409-808B-91A9B6E7BC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6B03FF-63AA-4B31-9490-C59541A2E6A7}" type="datetimeFigureOut">
              <a:rPr lang="en-US" smtClean="0"/>
              <a:t>1/27/2021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nlibow@yonkerspublicschools.org" TargetMode="External"/><Relationship Id="rId2" Type="http://schemas.openxmlformats.org/officeDocument/2006/relationships/hyperlink" Target="mailto:mhaviland@yonkerspublic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tewes@yonkerspublicschool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3733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Lucida Bright" panose="02040602050505020304" pitchFamily="18" charset="0"/>
              </a:rPr>
              <a:t>Let’s Read Together!</a:t>
            </a:r>
            <a:br>
              <a:rPr lang="en-US" sz="4000" dirty="0">
                <a:latin typeface="Lucida Bright" panose="02040602050505020304" pitchFamily="18" charset="0"/>
              </a:rPr>
            </a:br>
            <a:r>
              <a:rPr lang="en-US" sz="4000" dirty="0">
                <a:latin typeface="Lucida Bright" panose="02040602050505020304" pitchFamily="18" charset="0"/>
              </a:rPr>
              <a:t>Making the Most of Reading to and with Your Child</a:t>
            </a:r>
            <a:br>
              <a:rPr lang="en-US" sz="4000" dirty="0">
                <a:latin typeface="Lucida Bright" panose="02040602050505020304" pitchFamily="18" charset="0"/>
              </a:rPr>
            </a:br>
            <a:br>
              <a:rPr lang="en-US" sz="4000" dirty="0">
                <a:latin typeface="Lucida Bright" panose="02040602050505020304" pitchFamily="18" charset="0"/>
              </a:rPr>
            </a:br>
            <a:r>
              <a:rPr lang="en-US" sz="4000" dirty="0">
                <a:latin typeface="Lucida Bright" panose="02040602050505020304" pitchFamily="18" charset="0"/>
              </a:rPr>
              <a:t>Welcome Parents!</a:t>
            </a:r>
            <a:br>
              <a:rPr lang="en-US" sz="4000" dirty="0">
                <a:latin typeface="Lucida Bright" panose="02040602050505020304" pitchFamily="18" charset="0"/>
              </a:rPr>
            </a:b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45" y="4572000"/>
            <a:ext cx="6324600" cy="533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3366"/>
                </a:solidFill>
                <a:latin typeface="Lucida Bright" panose="02040602050505020304" pitchFamily="18" charset="0"/>
              </a:rPr>
              <a:t>Wednesday, January 27, 2021</a:t>
            </a:r>
          </a:p>
          <a:p>
            <a:endParaRPr lang="en-US" sz="4800" dirty="0">
              <a:solidFill>
                <a:srgbClr val="003366"/>
              </a:solidFill>
              <a:latin typeface="Lucida Bright" panose="02040602050505020304" pitchFamily="18" charset="0"/>
            </a:endParaRPr>
          </a:p>
          <a:p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906C3E-1EEF-4169-A618-CBB616736789}"/>
              </a:ext>
            </a:extLst>
          </p:cNvPr>
          <p:cNvSpPr txBox="1"/>
          <p:nvPr/>
        </p:nvSpPr>
        <p:spPr>
          <a:xfrm>
            <a:off x="4631871" y="595378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Presentation developed by Anita </a:t>
            </a:r>
            <a:r>
              <a:rPr lang="en-US" sz="1400" dirty="0" err="1"/>
              <a:t>Tewes</a:t>
            </a:r>
            <a:endParaRPr lang="en-US" sz="1400" dirty="0"/>
          </a:p>
          <a:p>
            <a:r>
              <a:rPr lang="en-US" sz="1400" dirty="0"/>
              <a:t>Reading Teacher, Family School 32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502954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Lucida Bright" panose="02040602050505020304" pitchFamily="18" charset="0"/>
              </a:rPr>
              <a:t>You Can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dirty="0">
                <a:latin typeface="Lucida Bright" panose="02040602050505020304" pitchFamily="18" charset="0"/>
              </a:rPr>
              <a:t>Reading aloud to your child helps him/her acquire the reading skills needed to begin reading and become a successful reader.</a:t>
            </a:r>
          </a:p>
          <a:p>
            <a:pPr marL="777240" lvl="2" indent="0">
              <a:buNone/>
            </a:pPr>
            <a:endParaRPr lang="en-US" sz="40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Model Good Reading Behaviors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7924800" cy="4495800"/>
          </a:xfrm>
        </p:spPr>
        <p:txBody>
          <a:bodyPr>
            <a:normAutofit fontScale="85000" lnSpcReduction="20000"/>
          </a:bodyPr>
          <a:lstStyle/>
          <a:p>
            <a:pPr marL="411480" lvl="1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Show and talk about the covers of the book (front/back).</a:t>
            </a:r>
          </a:p>
          <a:p>
            <a:pPr lvl="1"/>
            <a:endParaRPr lang="en-US" sz="24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Point to the title and read it, telling your child that this is the title of the book-ask your child to then read it with you.</a:t>
            </a:r>
          </a:p>
          <a:p>
            <a:pPr marL="411480" lvl="1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Have your child help you turn the pages.</a:t>
            </a:r>
          </a:p>
          <a:p>
            <a:pPr lvl="1"/>
            <a:endParaRPr lang="en-US" sz="24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Point</a:t>
            </a:r>
            <a:r>
              <a:rPr lang="en-US" dirty="0">
                <a:latin typeface="Lucida Bright" panose="02040602050505020304" pitchFamily="18" charset="0"/>
              </a:rPr>
              <a:t> </a:t>
            </a:r>
            <a:r>
              <a:rPr lang="en-US" sz="2400" dirty="0">
                <a:latin typeface="Lucida Bright" panose="02040602050505020304" pitchFamily="18" charset="0"/>
              </a:rPr>
              <a:t>to the words as you read (one-to-one correspondence).</a:t>
            </a:r>
          </a:p>
          <a:p>
            <a:pPr lvl="1"/>
            <a:endParaRPr lang="en-US" sz="24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Continue pointing as you move from one line of text to the next, so your child can see the return-sweep (where to go when you get to the end of the line).</a:t>
            </a:r>
          </a:p>
          <a:p>
            <a:pPr marL="777240" lvl="2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0002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(These behaviors help children develop an awareness of Print Concepts)</a:t>
            </a:r>
          </a:p>
        </p:txBody>
      </p:sp>
    </p:spTree>
    <p:extLst>
      <p:ext uri="{BB962C8B-B14F-4D97-AF65-F5344CB8AC3E}">
        <p14:creationId xmlns:p14="http://schemas.microsoft.com/office/powerpoint/2010/main" val="249299130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762000"/>
            <a:ext cx="7772400" cy="5562600"/>
          </a:xfrm>
        </p:spPr>
        <p:txBody>
          <a:bodyPr>
            <a:normAutofit fontScale="92500" lnSpcReduction="10000"/>
          </a:bodyPr>
          <a:lstStyle/>
          <a:p>
            <a:pPr marL="411480" lvl="1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   Read with expression</a:t>
            </a:r>
          </a:p>
          <a:p>
            <a:pPr marL="777240" lvl="2" indent="0">
              <a:buNone/>
            </a:pPr>
            <a:r>
              <a:rPr lang="en-US" sz="2200" dirty="0">
                <a:latin typeface="Lucida Bright" panose="02040602050505020304" pitchFamily="18" charset="0"/>
              </a:rPr>
              <a:t>   Change your voice based on the character who is speaking in the book.</a:t>
            </a:r>
          </a:p>
          <a:p>
            <a:pPr marL="777240" lvl="2" indent="0">
              <a:buNone/>
            </a:pPr>
            <a:r>
              <a:rPr lang="en-US" sz="2200" dirty="0">
                <a:latin typeface="Lucida Bright" panose="02040602050505020304" pitchFamily="18" charset="0"/>
              </a:rPr>
              <a:t>   Change your voice based on the punctuation  (exclamation point, question mark, dash, etc.).</a:t>
            </a: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Don’t read too fast</a:t>
            </a:r>
          </a:p>
          <a:p>
            <a:pPr marL="777240" lvl="2" indent="0">
              <a:buNone/>
            </a:pPr>
            <a:r>
              <a:rPr lang="en-US" sz="2200" dirty="0">
                <a:latin typeface="Lucida Bright" panose="02040602050505020304" pitchFamily="18" charset="0"/>
              </a:rPr>
              <a:t>   Read at a slow-enough pace to allow your child to create a mental picture of what is happening.</a:t>
            </a: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Talk about the pictures</a:t>
            </a:r>
          </a:p>
          <a:p>
            <a:pPr marL="777240" lvl="2" indent="0">
              <a:buNone/>
            </a:pPr>
            <a:r>
              <a:rPr lang="en-US" sz="2200" dirty="0">
                <a:latin typeface="Lucida Bright" panose="02040602050505020304" pitchFamily="18" charset="0"/>
              </a:rPr>
              <a:t>	   (Where is the elephant? What color is the dog? Let’s count the apples!)</a:t>
            </a: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Be patient with questions-young children have many questions!</a:t>
            </a: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777240" lvl="2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lvl="2"/>
            <a:endParaRPr lang="en-US" sz="2400" dirty="0">
              <a:latin typeface="Lucida Bright" panose="020406020505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3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Make Read Aloud Time Special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Find a comfortable spot and sit with your child on your lap or next to you.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Have the child choose the book.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Reading just before bed is a nice way to relax your child.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Try to make this time a ritual…your child will remember it always!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1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Please type your feedback in the chat, or send an email to one of us with your thoughts/comments/questions.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Thank you!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Mary </a:t>
            </a:r>
            <a:r>
              <a:rPr lang="en-US" dirty="0" err="1">
                <a:latin typeface="Lucida Bright" panose="02040602050505020304" pitchFamily="18" charset="0"/>
              </a:rPr>
              <a:t>Haviland:</a:t>
            </a:r>
            <a:r>
              <a:rPr lang="en-US" dirty="0" err="1">
                <a:latin typeface="Lucida Bright" panose="02040602050505020304" pitchFamily="18" charset="0"/>
                <a:hlinkClick r:id="rId2"/>
              </a:rPr>
              <a:t>mhaviland@yonkerspublicschools.org</a:t>
            </a:r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Nancy </a:t>
            </a:r>
            <a:r>
              <a:rPr lang="en-US" dirty="0" err="1">
                <a:latin typeface="Lucida Bright" panose="02040602050505020304" pitchFamily="18" charset="0"/>
              </a:rPr>
              <a:t>Libow</a:t>
            </a:r>
            <a:r>
              <a:rPr lang="en-US" dirty="0">
                <a:latin typeface="Lucida Bright" panose="02040602050505020304" pitchFamily="18" charset="0"/>
              </a:rPr>
              <a:t>: </a:t>
            </a:r>
            <a:r>
              <a:rPr lang="en-US" dirty="0">
                <a:latin typeface="Lucida Bright" panose="02040602050505020304" pitchFamily="18" charset="0"/>
                <a:hlinkClick r:id="rId3"/>
              </a:rPr>
              <a:t>nlibow@yonkerspublicschools.org</a:t>
            </a:r>
            <a:endParaRPr lang="en-US" dirty="0">
              <a:latin typeface="Lucida Bright" panose="02040602050505020304" pitchFamily="18" charset="0"/>
            </a:endParaRPr>
          </a:p>
          <a:p>
            <a:r>
              <a:rPr lang="en-US" dirty="0">
                <a:latin typeface="Lucida Bright" panose="02040602050505020304" pitchFamily="18" charset="0"/>
              </a:rPr>
              <a:t>Anita </a:t>
            </a:r>
            <a:r>
              <a:rPr lang="en-US" dirty="0" err="1">
                <a:latin typeface="Lucida Bright" panose="02040602050505020304" pitchFamily="18" charset="0"/>
              </a:rPr>
              <a:t>Tewes</a:t>
            </a:r>
            <a:r>
              <a:rPr lang="en-US" dirty="0">
                <a:latin typeface="Lucida Bright" panose="02040602050505020304" pitchFamily="18" charset="0"/>
              </a:rPr>
              <a:t>: </a:t>
            </a:r>
            <a:r>
              <a:rPr lang="en-US" dirty="0">
                <a:latin typeface="Lucida Bright" panose="02040602050505020304" pitchFamily="18" charset="0"/>
                <a:hlinkClick r:id="rId4"/>
              </a:rPr>
              <a:t>atewes@yonkerspublicschools.org</a:t>
            </a:r>
            <a:endParaRPr lang="en-US" dirty="0">
              <a:latin typeface="Lucida Bright" panose="02040602050505020304" pitchFamily="18" charset="0"/>
            </a:endParaRPr>
          </a:p>
          <a:p>
            <a:endParaRPr lang="en-US" dirty="0">
              <a:latin typeface="Lucida Bright" panose="02040602050505020304" pitchFamily="18" charset="0"/>
            </a:endParaRPr>
          </a:p>
          <a:p>
            <a:pPr marL="1051560" lvl="3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lvl="3"/>
            <a:endParaRPr lang="en-US" sz="22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9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47800"/>
            <a:ext cx="7620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>
                <a:latin typeface="Lucida Bright" panose="02040602050505020304" pitchFamily="18" charset="0"/>
              </a:rPr>
              <a:t>“The single most important activity for building the knowledge required for eventual success in reading is </a:t>
            </a:r>
            <a:r>
              <a:rPr lang="en-US" sz="2800" b="1" i="1" dirty="0">
                <a:latin typeface="Lucida Bright" panose="02040602050505020304" pitchFamily="18" charset="0"/>
              </a:rPr>
              <a:t>reading aloud</a:t>
            </a:r>
            <a:r>
              <a:rPr lang="en-US" sz="2800" b="1" dirty="0">
                <a:latin typeface="Lucida Bright" panose="02040602050505020304" pitchFamily="18" charset="0"/>
              </a:rPr>
              <a:t> to children.”</a:t>
            </a:r>
          </a:p>
          <a:p>
            <a:pPr marL="114300" indent="0">
              <a:buNone/>
            </a:pPr>
            <a:r>
              <a:rPr lang="en-US" sz="2800" b="1" i="1" dirty="0">
                <a:latin typeface="Lucida Bright" panose="02040602050505020304" pitchFamily="18" charset="0"/>
              </a:rPr>
              <a:t>                           </a:t>
            </a:r>
            <a:r>
              <a:rPr lang="en-US" sz="2000" b="1" i="1" dirty="0">
                <a:latin typeface="Lucida Bright" panose="02040602050505020304" pitchFamily="18" charset="0"/>
              </a:rPr>
              <a:t>The Wall Street Journal, 1987</a:t>
            </a:r>
          </a:p>
        </p:txBody>
      </p:sp>
    </p:spTree>
    <p:extLst>
      <p:ext uri="{BB962C8B-B14F-4D97-AF65-F5344CB8AC3E}">
        <p14:creationId xmlns:p14="http://schemas.microsoft.com/office/powerpoint/2010/main" val="26845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58E4-4325-4895-9033-39396B55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0A19E-F694-4DA9-95DF-06218D309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Welcome/Introductions</a:t>
            </a:r>
          </a:p>
          <a:p>
            <a:pPr marL="114300" indent="0">
              <a:buNone/>
            </a:pPr>
            <a:endParaRPr lang="en-US" sz="2400" dirty="0">
              <a:latin typeface="+mj-lt"/>
            </a:endParaRPr>
          </a:p>
          <a:p>
            <a:r>
              <a:rPr lang="en-US" sz="2400" dirty="0"/>
              <a:t>Read Aloud: </a:t>
            </a:r>
            <a:r>
              <a:rPr lang="en-US" sz="2400" i="1" dirty="0"/>
              <a:t>The Reading Mother </a:t>
            </a:r>
            <a:r>
              <a:rPr lang="en-US" sz="2400" dirty="0"/>
              <a:t>by Strickland </a:t>
            </a:r>
            <a:r>
              <a:rPr lang="en-US" sz="2400" dirty="0" err="1"/>
              <a:t>Gillilan</a:t>
            </a:r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/>
              <a:t>Academic benefits of reading aloud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/>
              <a:t>How to maximize learning through read </a:t>
            </a:r>
            <a:r>
              <a:rPr lang="en-US" sz="2400" dirty="0" err="1"/>
              <a:t>alouds</a:t>
            </a:r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r>
              <a:rPr lang="en-US" sz="2400" dirty="0"/>
              <a:t>Questions/Comments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ctr"/>
            <a:r>
              <a:rPr lang="en-US" dirty="0">
                <a:latin typeface="Lucida Bright" panose="02040602050505020304" pitchFamily="18" charset="0"/>
              </a:rPr>
              <a:t>Why Read Aloud?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162800" cy="49530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2800" dirty="0">
                <a:latin typeface="Lucida Bright" panose="02040602050505020304" pitchFamily="18" charset="0"/>
              </a:rPr>
              <a:t>Reading aloud…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Develops a positive attitude toward reading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Encourages a life-long habit of reading for pleasure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Develops the imagination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Improves children’s listening comprehension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Strengthens children’s reading, writing, and speaking skills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Exposes children to rich vocabulary and new information about the world around them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Lucida Bright" panose="02040602050505020304" pitchFamily="18" charset="0"/>
              </a:rPr>
              <a:t>Provides a model for proper grammar and the nuances of language</a:t>
            </a:r>
          </a:p>
          <a:p>
            <a:pPr marL="114300" indent="0">
              <a:buNone/>
            </a:pPr>
            <a:r>
              <a:rPr lang="en-US" sz="2000" dirty="0"/>
              <a:t>			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endParaRPr lang="en-US" sz="20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1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620000" cy="1143000"/>
          </a:xfrm>
        </p:spPr>
        <p:txBody>
          <a:bodyPr/>
          <a:lstStyle/>
          <a:p>
            <a:pPr algn="ctr"/>
            <a:r>
              <a:rPr lang="en-US" sz="4000" dirty="0"/>
              <a:t>Foundational Reading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010400" cy="373380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Lucida Bright" panose="02040602050505020304" pitchFamily="18" charset="0"/>
              </a:rPr>
              <a:t>There are many skills a child needs to acquire in order to begin reading.</a:t>
            </a:r>
          </a:p>
          <a:p>
            <a:pPr marL="114300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Lucida Bright" panose="02040602050505020304" pitchFamily="18" charset="0"/>
              </a:rPr>
              <a:t>Keep in mind, many of these foundational reading skills are developmental, which means that acquiring these skills is a process-it does not happen all at once!</a:t>
            </a:r>
          </a:p>
          <a:p>
            <a:pPr marL="114300" indent="0">
              <a:buNone/>
            </a:pPr>
            <a:endParaRPr lang="en-US" sz="1500" dirty="0"/>
          </a:p>
          <a:p>
            <a:pPr marL="114300" indent="0">
              <a:buNone/>
            </a:pPr>
            <a:endParaRPr lang="en-US" sz="1500" dirty="0"/>
          </a:p>
          <a:p>
            <a:pPr marL="114300" indent="0">
              <a:buNone/>
            </a:pPr>
            <a:r>
              <a:rPr lang="en-US" sz="1500" dirty="0"/>
              <a:t>				 </a:t>
            </a:r>
            <a:endParaRPr lang="en-US" sz="1500" dirty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6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Lucida Bright" panose="02040602050505020304" pitchFamily="18" charset="0"/>
              </a:rPr>
              <a:t>Print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>
                <a:latin typeface="Lucida Bright" panose="02040602050505020304" pitchFamily="18" charset="0"/>
              </a:rPr>
              <a:t>Parts of a book (cover: front/back, title)</a:t>
            </a:r>
          </a:p>
          <a:p>
            <a:pPr lvl="1"/>
            <a:r>
              <a:rPr lang="en-US" sz="2800" dirty="0">
                <a:latin typeface="Lucida Bright" panose="02040602050505020304" pitchFamily="18" charset="0"/>
              </a:rPr>
              <a:t>Turning pages </a:t>
            </a:r>
          </a:p>
          <a:p>
            <a:pPr lvl="1"/>
            <a:r>
              <a:rPr lang="en-US" sz="2800" dirty="0">
                <a:latin typeface="Lucida Bright" panose="02040602050505020304" pitchFamily="18" charset="0"/>
              </a:rPr>
              <a:t>Reading from left to right</a:t>
            </a:r>
          </a:p>
          <a:p>
            <a:pPr lvl="1"/>
            <a:r>
              <a:rPr lang="en-US" sz="2800" dirty="0">
                <a:latin typeface="Lucida Bright" panose="02040602050505020304" pitchFamily="18" charset="0"/>
              </a:rPr>
              <a:t>Return-sweep</a:t>
            </a:r>
          </a:p>
          <a:p>
            <a:pPr lvl="1"/>
            <a:r>
              <a:rPr lang="en-US" sz="2800" dirty="0">
                <a:latin typeface="Lucida Bright" panose="02040602050505020304" pitchFamily="18" charset="0"/>
              </a:rPr>
              <a:t>One-to-one correspondence</a:t>
            </a:r>
          </a:p>
          <a:p>
            <a:pPr lvl="1"/>
            <a:r>
              <a:rPr lang="en-US" sz="2800" dirty="0">
                <a:latin typeface="Lucida Bright" panose="02040602050505020304" pitchFamily="18" charset="0"/>
              </a:rPr>
              <a:t>Understanding the difference between a letter, a word and a sentence.</a:t>
            </a:r>
          </a:p>
          <a:p>
            <a:pPr lvl="1"/>
            <a:endParaRPr lang="en-US" sz="28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endParaRPr lang="en-US" sz="2800" dirty="0">
              <a:latin typeface="Lucida Bright" panose="02040602050505020304" pitchFamily="18" charset="0"/>
            </a:endParaRPr>
          </a:p>
          <a:p>
            <a:pPr marL="411480" lvl="1" indent="0">
              <a:buNone/>
            </a:pP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20000" cy="1143000"/>
          </a:xfrm>
        </p:spPr>
        <p:txBody>
          <a:bodyPr/>
          <a:lstStyle/>
          <a:p>
            <a:r>
              <a:rPr lang="en-US" sz="4000" dirty="0">
                <a:latin typeface="Lucida Bright" panose="02040602050505020304" pitchFamily="18" charset="0"/>
              </a:rPr>
              <a:t>Phonemic Awareness </a:t>
            </a:r>
            <a:r>
              <a:rPr lang="en-US" sz="2800" dirty="0">
                <a:latin typeface="Lucida Bright" panose="02040602050505020304" pitchFamily="18" charset="0"/>
              </a:rPr>
              <a:t>is</a:t>
            </a:r>
            <a:r>
              <a:rPr lang="en-US" sz="4400" dirty="0">
                <a:latin typeface="Lucida Bright" panose="02040602050505020304" pitchFamily="18" charset="0"/>
              </a:rPr>
              <a:t> </a:t>
            </a:r>
            <a:r>
              <a:rPr lang="en-US" sz="2800" dirty="0">
                <a:latin typeface="Lucida Bright" panose="02040602050505020304" pitchFamily="18" charset="0"/>
              </a:rPr>
              <a:t>the awareness that speech is composed of a sequence of sounds, or phonemes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7620000" cy="4038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Lucida Bright" panose="02040602050505020304" pitchFamily="18" charset="0"/>
              </a:rPr>
              <a:t> To demonstrate this awareness, children must be able to manipulate sounds orally through: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Blending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Segmentation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Syllabication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Adding, subtracting, substituting sounds in words</a:t>
            </a:r>
          </a:p>
          <a:p>
            <a:pPr marL="411480" lvl="1" indent="0" algn="ctr">
              <a:buNone/>
            </a:pPr>
            <a:endParaRPr lang="en-US" dirty="0">
              <a:latin typeface="Lucida Bright" panose="02040602050505020304" pitchFamily="18" charset="0"/>
            </a:endParaRPr>
          </a:p>
          <a:p>
            <a:pPr marL="411480" lvl="1" indent="0" algn="ctr">
              <a:buNone/>
            </a:pPr>
            <a:r>
              <a:rPr lang="en-US" dirty="0">
                <a:latin typeface="Lucida Bright" panose="02040602050505020304" pitchFamily="18" charset="0"/>
              </a:rPr>
              <a:t>AND</a:t>
            </a:r>
          </a:p>
          <a:p>
            <a:pPr marL="411480" lvl="1" indent="0">
              <a:buNone/>
            </a:pPr>
            <a:r>
              <a:rPr lang="en-US" dirty="0">
                <a:latin typeface="Lucida Bright" panose="02040602050505020304" pitchFamily="18" charset="0"/>
              </a:rPr>
              <a:t>Identify and recognize: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Beginning sounds 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Middle sounds 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Ending sounds </a:t>
            </a:r>
          </a:p>
          <a:p>
            <a:pPr lvl="1"/>
            <a:r>
              <a:rPr lang="en-US" dirty="0">
                <a:latin typeface="Lucida Bright" panose="02040602050505020304" pitchFamily="18" charset="0"/>
              </a:rPr>
              <a:t>Rhyming words</a:t>
            </a:r>
          </a:p>
        </p:txBody>
      </p:sp>
    </p:spTree>
    <p:extLst>
      <p:ext uri="{BB962C8B-B14F-4D97-AF65-F5344CB8AC3E}">
        <p14:creationId xmlns:p14="http://schemas.microsoft.com/office/powerpoint/2010/main" val="10186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620000" cy="1143000"/>
          </a:xfrm>
        </p:spPr>
        <p:txBody>
          <a:bodyPr/>
          <a:lstStyle/>
          <a:p>
            <a:r>
              <a:rPr lang="en-US" sz="4000" dirty="0">
                <a:latin typeface="Lucida Bright" panose="02040602050505020304" pitchFamily="18" charset="0"/>
              </a:rPr>
              <a:t>Phonics</a:t>
            </a:r>
            <a:r>
              <a:rPr lang="en-US" dirty="0">
                <a:latin typeface="Lucida Bright" panose="02040602050505020304" pitchFamily="18" charset="0"/>
              </a:rPr>
              <a:t> </a:t>
            </a:r>
            <a:r>
              <a:rPr lang="en-US" sz="2800" dirty="0">
                <a:latin typeface="Lucida Bright" panose="02040602050505020304" pitchFamily="18" charset="0"/>
              </a:rPr>
              <a:t>refers to the sound/symbol relationships that help children sound out, or decode words</a:t>
            </a:r>
            <a:br>
              <a:rPr lang="en-US" sz="2800" dirty="0">
                <a:latin typeface="Lucida Bright" panose="02040602050505020304" pitchFamily="18" charset="0"/>
              </a:rPr>
            </a:br>
            <a:endParaRPr lang="en-US" sz="2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3733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Lucida Bright" panose="02040602050505020304" pitchFamily="18" charset="0"/>
              </a:rPr>
              <a:t>Letter-sounds</a:t>
            </a:r>
          </a:p>
          <a:p>
            <a:pPr lvl="1"/>
            <a:r>
              <a:rPr lang="en-US" sz="2400" dirty="0">
                <a:latin typeface="Lucida Bright" panose="02040602050505020304" pitchFamily="18" charset="0"/>
              </a:rPr>
              <a:t>Consonants</a:t>
            </a:r>
          </a:p>
          <a:p>
            <a:pPr lvl="1"/>
            <a:r>
              <a:rPr lang="en-US" sz="2400" dirty="0">
                <a:latin typeface="Lucida Bright" panose="02040602050505020304" pitchFamily="18" charset="0"/>
              </a:rPr>
              <a:t>Vowels: short and long</a:t>
            </a:r>
          </a:p>
          <a:p>
            <a:pPr lvl="1"/>
            <a:r>
              <a:rPr lang="en-US" sz="2400" dirty="0">
                <a:latin typeface="Lucida Bright" panose="02040602050505020304" pitchFamily="18" charset="0"/>
              </a:rPr>
              <a:t>Consonant blends </a:t>
            </a:r>
            <a:r>
              <a:rPr lang="en-US" sz="2400" i="1" dirty="0">
                <a:latin typeface="Lucida Bright" panose="02040602050505020304" pitchFamily="18" charset="0"/>
              </a:rPr>
              <a:t>example:</a:t>
            </a:r>
            <a:r>
              <a:rPr lang="en-US" sz="2400" dirty="0">
                <a:latin typeface="Lucida Bright" panose="02040602050505020304" pitchFamily="18" charset="0"/>
              </a:rPr>
              <a:t> </a:t>
            </a:r>
            <a:r>
              <a:rPr lang="en-US" sz="2400" i="1" dirty="0">
                <a:latin typeface="Lucida Bright" panose="02040602050505020304" pitchFamily="18" charset="0"/>
              </a:rPr>
              <a:t>pl-</a:t>
            </a:r>
          </a:p>
          <a:p>
            <a:pPr lvl="1"/>
            <a:r>
              <a:rPr lang="en-US" sz="2400" dirty="0">
                <a:latin typeface="Lucida Bright" panose="02040602050505020304" pitchFamily="18" charset="0"/>
              </a:rPr>
              <a:t>Consonant digraphs </a:t>
            </a:r>
            <a:r>
              <a:rPr lang="en-US" sz="2400" i="1" dirty="0">
                <a:latin typeface="Lucida Bright" panose="02040602050505020304" pitchFamily="18" charset="0"/>
              </a:rPr>
              <a:t>example:</a:t>
            </a:r>
            <a:r>
              <a:rPr lang="en-US" sz="2400" dirty="0">
                <a:latin typeface="Lucida Bright" panose="02040602050505020304" pitchFamily="18" charset="0"/>
              </a:rPr>
              <a:t> </a:t>
            </a:r>
            <a:r>
              <a:rPr lang="en-US" sz="2400" i="1" dirty="0">
                <a:latin typeface="Lucida Bright" panose="02040602050505020304" pitchFamily="18" charset="0"/>
              </a:rPr>
              <a:t>sh</a:t>
            </a:r>
          </a:p>
          <a:p>
            <a:pPr marL="411480" lvl="1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2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Sight Words </a:t>
            </a:r>
            <a:r>
              <a:rPr lang="en-US" sz="3600" dirty="0"/>
              <a:t>(High Frequency Words)</a:t>
            </a:r>
            <a:r>
              <a:rPr lang="en-US" sz="4400" dirty="0"/>
              <a:t> </a:t>
            </a:r>
            <a:r>
              <a:rPr lang="en-US" sz="3600" dirty="0"/>
              <a:t>are the most common words in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Sight words are ranked by frequency.</a:t>
            </a:r>
          </a:p>
          <a:p>
            <a:pPr marL="114300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The first 25 sight words make up about 33% of all written material.</a:t>
            </a:r>
          </a:p>
          <a:p>
            <a:pPr marL="114300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114300" indent="0">
              <a:buNone/>
            </a:pPr>
            <a:r>
              <a:rPr lang="en-US" sz="2400" dirty="0">
                <a:latin typeface="Lucida Bright" panose="02040602050505020304" pitchFamily="18" charset="0"/>
              </a:rPr>
              <a:t>The first 100 sight words make up about 50% of all written material.</a:t>
            </a:r>
          </a:p>
          <a:p>
            <a:pPr marL="114300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3849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492</TotalTime>
  <Words>740</Words>
  <Application>Microsoft Office PowerPoint</Application>
  <PresentationFormat>On-screen Show (4:3)</PresentationFormat>
  <Paragraphs>135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Lucida Bright</vt:lpstr>
      <vt:lpstr>Wingdings</vt:lpstr>
      <vt:lpstr>Adjacency</vt:lpstr>
      <vt:lpstr>Let’s Read Together! Making the Most of Reading to and with Your Child  Welcome Parents! </vt:lpstr>
      <vt:lpstr>PowerPoint Presentation</vt:lpstr>
      <vt:lpstr>Agenda</vt:lpstr>
      <vt:lpstr>Why Read Aloud?</vt:lpstr>
      <vt:lpstr>Foundational Reading Skills </vt:lpstr>
      <vt:lpstr>Print Concepts</vt:lpstr>
      <vt:lpstr>Phonemic Awareness is the awareness that speech is composed of a sequence of sounds, or phonemes</vt:lpstr>
      <vt:lpstr>Phonics refers to the sound/symbol relationships that help children sound out, or decode words </vt:lpstr>
      <vt:lpstr>Sight Words (High Frequency Words) are the most common words in English</vt:lpstr>
      <vt:lpstr>You Can Help!</vt:lpstr>
      <vt:lpstr>Model Good Reading Behaviors </vt:lpstr>
      <vt:lpstr>PowerPoint Presentation</vt:lpstr>
      <vt:lpstr>Make Read Aloud Time Special</vt:lpstr>
      <vt:lpstr>Thank you!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Read Alouds:  Making the Most of Reading to Your Child  Welcome Parents!</dc:title>
  <dc:creator>TEWES, ANITA</dc:creator>
  <cp:lastModifiedBy>TEWES, ANITA</cp:lastModifiedBy>
  <cp:revision>54</cp:revision>
  <dcterms:created xsi:type="dcterms:W3CDTF">2016-02-25T20:36:36Z</dcterms:created>
  <dcterms:modified xsi:type="dcterms:W3CDTF">2021-01-27T19:55:08Z</dcterms:modified>
</cp:coreProperties>
</file>